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9" r:id="rId11"/>
    <p:sldId id="266" r:id="rId12"/>
    <p:sldId id="267" r:id="rId13"/>
    <p:sldId id="264" r:id="rId14"/>
  </p:sldIdLst>
  <p:sldSz cx="9144000" cy="5143500" type="screen16x9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Montserrat" panose="000005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EDFE387-9653-4B41-A9EE-B5954D877E23}">
  <a:tblStyle styleId="{CEDFE387-9653-4B41-A9EE-B5954D877E2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4478f2658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4478f2658b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8960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4478f2658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4478f2658b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8753728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4478f2658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4478f2658b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42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87997393_0_8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f87997393_0_8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4478f2658b_1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4478f2658b_1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4478f2658b_1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4478f2658b_1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87997393_0_8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87997393_0_8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4478f2658b_1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4478f2658b_1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1f87997393_0_10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1f87997393_0_10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4478f2658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4478f2658b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4478f2658b_1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4478f2658b_1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313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1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subTitle" idx="4294967295"/>
          </p:nvPr>
        </p:nvSpPr>
        <p:spPr>
          <a:xfrm>
            <a:off x="3204000" y="3489211"/>
            <a:ext cx="2736000" cy="10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latin typeface="Arial"/>
                <a:ea typeface="Arial"/>
                <a:cs typeface="Arial"/>
                <a:sym typeface="Arial"/>
              </a:rPr>
              <a:t>TEAM NAME: DELGOBAS</a:t>
            </a:r>
            <a:endParaRPr sz="16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>
                <a:latin typeface="Arial"/>
                <a:ea typeface="Arial"/>
                <a:cs typeface="Arial"/>
                <a:sym typeface="Arial"/>
              </a:rPr>
              <a:t>TEAM ID: 	32910  </a:t>
            </a:r>
            <a:endParaRPr sz="1600" b="1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 b="1" dirty="0">
                <a:latin typeface="Arial"/>
                <a:ea typeface="Arial"/>
                <a:cs typeface="Arial"/>
                <a:sym typeface="Arial"/>
              </a:rPr>
              <a:t>IDEA ID: 		31935</a:t>
            </a:r>
            <a:endParaRPr sz="1600" b="1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ctrTitle" idx="4294967295"/>
          </p:nvPr>
        </p:nvSpPr>
        <p:spPr>
          <a:xfrm>
            <a:off x="1352550" y="1767800"/>
            <a:ext cx="6438900" cy="152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900" b="1"/>
              <a:t>SMART INDIA HACKATHON 2022</a:t>
            </a:r>
            <a:endParaRPr sz="3900" b="1"/>
          </a:p>
        </p:txBody>
      </p:sp>
      <p:pic>
        <p:nvPicPr>
          <p:cNvPr id="230" name="Google Shape;23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5825" y="414625"/>
            <a:ext cx="3232350" cy="8496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/>
        </p:nvSpPr>
        <p:spPr>
          <a:xfrm>
            <a:off x="1351800" y="363175"/>
            <a:ext cx="64404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CURRENT PROGRESS </a:t>
            </a:r>
            <a:endParaRPr sz="2400"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REST API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EFED45-F113-D8CB-37BB-82FAD38EAB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7052" y="986908"/>
            <a:ext cx="3089896" cy="371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174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/>
        </p:nvSpPr>
        <p:spPr>
          <a:xfrm>
            <a:off x="1351800" y="841807"/>
            <a:ext cx="6440400" cy="846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rgbClr val="D9D9D9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FEATURES TO BE ADDED</a:t>
            </a:r>
            <a:endParaRPr kumimoji="0" lang="en-GB" sz="1200" b="0" i="0" u="none" strike="noStrike" kern="0" cap="none" spc="0" normalizeH="0" baseline="0" noProof="0" dirty="0">
              <a:ln>
                <a:noFill/>
              </a:ln>
              <a:solidFill>
                <a:srgbClr val="D9D9D9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DYNAMIC SCHEDULING</a:t>
            </a:r>
          </a:p>
        </p:txBody>
      </p:sp>
      <p:sp>
        <p:nvSpPr>
          <p:cNvPr id="2" name="Google Shape;274;p24">
            <a:extLst>
              <a:ext uri="{FF2B5EF4-FFF2-40B4-BE49-F238E27FC236}">
                <a16:creationId xmlns:a16="http://schemas.microsoft.com/office/drawing/2014/main" id="{4C54FEE1-331B-BC02-1A9A-277E21396D9E}"/>
              </a:ext>
            </a:extLst>
          </p:cNvPr>
          <p:cNvSpPr txBox="1"/>
          <p:nvPr/>
        </p:nvSpPr>
        <p:spPr>
          <a:xfrm>
            <a:off x="1351800" y="2091421"/>
            <a:ext cx="6440400" cy="1246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Extending single path to multiple paths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Tracking of various logistics in transit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Priority based on reverse logistics to optimize scheduling</a:t>
            </a:r>
          </a:p>
        </p:txBody>
      </p:sp>
    </p:spTree>
    <p:extLst>
      <p:ext uri="{BB962C8B-B14F-4D97-AF65-F5344CB8AC3E}">
        <p14:creationId xmlns:p14="http://schemas.microsoft.com/office/powerpoint/2010/main" val="599947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/>
        </p:nvSpPr>
        <p:spPr>
          <a:xfrm>
            <a:off x="1351800" y="841807"/>
            <a:ext cx="6440400" cy="846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rgbClr val="D9D9D9"/>
                </a:solidFill>
                <a:effectLst/>
                <a:uLnTx/>
                <a:uFillTx/>
                <a:latin typeface="Lato"/>
                <a:ea typeface="Lato"/>
                <a:cs typeface="Lato"/>
                <a:sym typeface="Lato"/>
              </a:rPr>
              <a:t>FEATURES TO BE ADDED</a:t>
            </a:r>
            <a:endParaRPr kumimoji="0" lang="en-GB" sz="1200" b="0" i="0" u="none" strike="noStrike" kern="0" cap="none" spc="0" normalizeH="0" baseline="0" noProof="0" dirty="0">
              <a:ln>
                <a:noFill/>
              </a:ln>
              <a:solidFill>
                <a:srgbClr val="D9D9D9"/>
              </a:solidFill>
              <a:effectLst/>
              <a:uLnTx/>
              <a:uFillTx/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RECORD KEEPER/RECORD LEDGER</a:t>
            </a:r>
          </a:p>
        </p:txBody>
      </p:sp>
      <p:sp>
        <p:nvSpPr>
          <p:cNvPr id="2" name="Google Shape;274;p24">
            <a:extLst>
              <a:ext uri="{FF2B5EF4-FFF2-40B4-BE49-F238E27FC236}">
                <a16:creationId xmlns:a16="http://schemas.microsoft.com/office/drawing/2014/main" id="{4C54FEE1-331B-BC02-1A9A-277E21396D9E}"/>
              </a:ext>
            </a:extLst>
          </p:cNvPr>
          <p:cNvSpPr txBox="1"/>
          <p:nvPr/>
        </p:nvSpPr>
        <p:spPr>
          <a:xfrm>
            <a:off x="1351800" y="2091421"/>
            <a:ext cx="6440400" cy="1523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Keep track of reverse logistics data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Using ledgers instead of traditional DB to maximise security</a:t>
            </a:r>
          </a:p>
          <a:p>
            <a:pPr marL="285750" marR="0" lvl="0" indent="-28575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bg1"/>
              </a:buClr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GB" sz="1800" b="1" dirty="0">
                <a:solidFill>
                  <a:schemeClr val="bg1"/>
                </a:solidFill>
                <a:latin typeface="Lato"/>
                <a:ea typeface="Lato"/>
                <a:cs typeface="Lato"/>
                <a:sym typeface="Lato"/>
              </a:rPr>
              <a:t>Used for drawing insights for future scheduling</a:t>
            </a:r>
          </a:p>
        </p:txBody>
      </p:sp>
    </p:spTree>
    <p:extLst>
      <p:ext uri="{BB962C8B-B14F-4D97-AF65-F5344CB8AC3E}">
        <p14:creationId xmlns:p14="http://schemas.microsoft.com/office/powerpoint/2010/main" val="2057692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5"/>
          <p:cNvSpPr txBox="1">
            <a:spLocks noGrp="1"/>
          </p:cNvSpPr>
          <p:nvPr>
            <p:ph type="title"/>
          </p:nvPr>
        </p:nvSpPr>
        <p:spPr>
          <a:xfrm>
            <a:off x="1297500" y="842025"/>
            <a:ext cx="6627900" cy="59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b="1"/>
              <a:t>TECHNOLOGIES USED</a:t>
            </a:r>
            <a:endParaRPr b="1"/>
          </a:p>
        </p:txBody>
      </p:sp>
      <p:sp>
        <p:nvSpPr>
          <p:cNvPr id="281" name="Google Shape;281;p25"/>
          <p:cNvSpPr txBox="1"/>
          <p:nvPr/>
        </p:nvSpPr>
        <p:spPr>
          <a:xfrm>
            <a:off x="1213589" y="3801847"/>
            <a:ext cx="1435200" cy="6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FLASK</a:t>
            </a:r>
            <a:endParaRPr sz="13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BACKEND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2" name="Google Shape;282;p25"/>
          <p:cNvPicPr preferRelativeResize="0"/>
          <p:nvPr/>
        </p:nvPicPr>
        <p:blipFill rotWithShape="1">
          <a:blip r:embed="rId3">
            <a:alphaModFix/>
          </a:blip>
          <a:srcRect b="31898"/>
          <a:stretch/>
        </p:blipFill>
        <p:spPr>
          <a:xfrm>
            <a:off x="1076010" y="1812200"/>
            <a:ext cx="1695492" cy="17833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5"/>
          <p:cNvPicPr preferRelativeResize="0"/>
          <p:nvPr/>
        </p:nvPicPr>
        <p:blipFill rotWithShape="1">
          <a:blip r:embed="rId4">
            <a:alphaModFix/>
          </a:blip>
          <a:srcRect l="14009" t="16849" r="5984" b="11295"/>
          <a:stretch/>
        </p:blipFill>
        <p:spPr>
          <a:xfrm>
            <a:off x="3720553" y="1812200"/>
            <a:ext cx="1695493" cy="17833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5"/>
          <p:cNvPicPr preferRelativeResize="0"/>
          <p:nvPr/>
        </p:nvPicPr>
        <p:blipFill rotWithShape="1">
          <a:blip r:embed="rId5">
            <a:alphaModFix/>
          </a:blip>
          <a:srcRect l="23896" r="23480" b="6270"/>
          <a:stretch/>
        </p:blipFill>
        <p:spPr>
          <a:xfrm>
            <a:off x="6365089" y="1812200"/>
            <a:ext cx="1695491" cy="1783364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25"/>
          <p:cNvSpPr txBox="1"/>
          <p:nvPr/>
        </p:nvSpPr>
        <p:spPr>
          <a:xfrm>
            <a:off x="3850757" y="3801847"/>
            <a:ext cx="1435200" cy="6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FLUTTER</a:t>
            </a:r>
            <a:endParaRPr sz="13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FRONTEND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6" name="Google Shape;286;p25"/>
          <p:cNvSpPr txBox="1"/>
          <p:nvPr/>
        </p:nvSpPr>
        <p:spPr>
          <a:xfrm>
            <a:off x="6365039" y="3801850"/>
            <a:ext cx="1695600" cy="68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GOOGLE API</a:t>
            </a:r>
            <a:endParaRPr sz="13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DYNAMIC MAPPING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/>
        </p:nvSpPr>
        <p:spPr>
          <a:xfrm>
            <a:off x="961700" y="737300"/>
            <a:ext cx="74178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PROBLEM ID: 			</a:t>
            </a:r>
            <a:r>
              <a:rPr lang="en-GB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LC1074</a:t>
            </a:r>
            <a:endParaRPr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ORGANIZATION: 		</a:t>
            </a:r>
            <a:r>
              <a:rPr lang="en-GB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Ministry of External Affairs (MEA)</a:t>
            </a:r>
            <a:endParaRPr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PROBLEM STATEMENT: 	</a:t>
            </a:r>
            <a:r>
              <a:rPr lang="en-GB" sz="15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 of technology in trade and logistics in reducing</a:t>
            </a:r>
            <a:endParaRPr sz="15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182880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transportation and transaction costs.</a:t>
            </a:r>
            <a:endParaRPr sz="15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sz="1500"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6" name="Google Shape;236;p18"/>
          <p:cNvPicPr preferRelativeResize="0"/>
          <p:nvPr/>
        </p:nvPicPr>
        <p:blipFill rotWithShape="1">
          <a:blip r:embed="rId3">
            <a:alphaModFix/>
          </a:blip>
          <a:srcRect l="1448" r="2590" b="1835"/>
          <a:stretch/>
        </p:blipFill>
        <p:spPr>
          <a:xfrm>
            <a:off x="1066000" y="2347925"/>
            <a:ext cx="6929075" cy="229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1297513" y="612932"/>
            <a:ext cx="70389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TEAM MEMBERS</a:t>
            </a:r>
            <a:endParaRPr b="1"/>
          </a:p>
        </p:txBody>
      </p:sp>
      <p:graphicFrame>
        <p:nvGraphicFramePr>
          <p:cNvPr id="242" name="Google Shape;242;p19"/>
          <p:cNvGraphicFramePr/>
          <p:nvPr/>
        </p:nvGraphicFramePr>
        <p:xfrm>
          <a:off x="2243575" y="136655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{CEDFE387-9653-4B41-A9EE-B5954D877E23}</a:tableStyleId>
              </a:tblPr>
              <a:tblGrid>
                <a:gridCol w="1658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87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32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</a:rPr>
                        <a:t>ROLL NO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chemeClr val="lt1"/>
                          </a:solidFill>
                        </a:rPr>
                        <a:t>NAME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2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19Z224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Lohith Sowmiyan P 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2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19Z210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Deepti Ravi Kumar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2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19Z237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Balasubramanian S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2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19Z238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Sairam Vaidya M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2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19Z247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Srivathssan V V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2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19I231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>
                          <a:solidFill>
                            <a:schemeClr val="lt1"/>
                          </a:solidFill>
                        </a:rPr>
                        <a:t>Guna M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2857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0"/>
          <p:cNvSpPr txBox="1">
            <a:spLocks noGrp="1"/>
          </p:cNvSpPr>
          <p:nvPr>
            <p:ph type="title"/>
          </p:nvPr>
        </p:nvSpPr>
        <p:spPr>
          <a:xfrm>
            <a:off x="1297500" y="604065"/>
            <a:ext cx="70389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PROJECT OBJECTIVE</a:t>
            </a:r>
            <a:endParaRPr b="1"/>
          </a:p>
        </p:txBody>
      </p:sp>
      <p:pic>
        <p:nvPicPr>
          <p:cNvPr id="248" name="Google Shape;24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36100" y="1829590"/>
            <a:ext cx="3871800" cy="25219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0"/>
          <p:cNvSpPr txBox="1"/>
          <p:nvPr/>
        </p:nvSpPr>
        <p:spPr>
          <a:xfrm>
            <a:off x="1297500" y="1138965"/>
            <a:ext cx="7310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To reduce the overall shipment costs of goods travelling from Destination A to Destination B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1"/>
          <p:cNvSpPr txBox="1"/>
          <p:nvPr/>
        </p:nvSpPr>
        <p:spPr>
          <a:xfrm>
            <a:off x="4734875" y="1837175"/>
            <a:ext cx="2664900" cy="19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-GB" sz="1700">
                <a:solidFill>
                  <a:schemeClr val="lt1"/>
                </a:solidFill>
              </a:rPr>
              <a:t>Distance</a:t>
            </a:r>
            <a:endParaRPr sz="1700">
              <a:solidFill>
                <a:schemeClr val="lt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-GB" sz="1700">
                <a:solidFill>
                  <a:schemeClr val="lt1"/>
                </a:solidFill>
              </a:rPr>
              <a:t>Freight Cost</a:t>
            </a:r>
            <a:endParaRPr sz="1700">
              <a:solidFill>
                <a:schemeClr val="lt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-GB" sz="1700">
                <a:solidFill>
                  <a:schemeClr val="lt1"/>
                </a:solidFill>
              </a:rPr>
              <a:t>Documentation Cost</a:t>
            </a:r>
            <a:endParaRPr sz="1700">
              <a:solidFill>
                <a:schemeClr val="lt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-GB" sz="1700">
                <a:solidFill>
                  <a:schemeClr val="lt1"/>
                </a:solidFill>
              </a:rPr>
              <a:t>Customs </a:t>
            </a:r>
            <a:endParaRPr sz="1700">
              <a:solidFill>
                <a:schemeClr val="lt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-GB" sz="1700">
                <a:solidFill>
                  <a:schemeClr val="lt1"/>
                </a:solidFill>
              </a:rPr>
              <a:t>Bunker Cost</a:t>
            </a:r>
            <a:endParaRPr sz="1700">
              <a:solidFill>
                <a:schemeClr val="lt1"/>
              </a:solidFill>
            </a:endParaRPr>
          </a:p>
          <a:p>
            <a:pPr marL="457200" lvl="0" indent="-3365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Char char="●"/>
            </a:pPr>
            <a:r>
              <a:rPr lang="en-GB" sz="1700">
                <a:solidFill>
                  <a:schemeClr val="lt1"/>
                </a:solidFill>
              </a:rPr>
              <a:t>Transit Time</a:t>
            </a:r>
            <a:endParaRPr sz="1700">
              <a:solidFill>
                <a:schemeClr val="lt1"/>
              </a:solidFill>
            </a:endParaRPr>
          </a:p>
        </p:txBody>
      </p:sp>
      <p:pic>
        <p:nvPicPr>
          <p:cNvPr id="255" name="Google Shape;25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4100" y="1519075"/>
            <a:ext cx="2664899" cy="2587105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1"/>
          <p:cNvSpPr txBox="1"/>
          <p:nvPr/>
        </p:nvSpPr>
        <p:spPr>
          <a:xfrm>
            <a:off x="1285200" y="630750"/>
            <a:ext cx="65736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PROJECT APPROACH</a:t>
            </a:r>
            <a:endParaRPr sz="24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/>
          <p:nvPr/>
        </p:nvSpPr>
        <p:spPr>
          <a:xfrm>
            <a:off x="1378350" y="719548"/>
            <a:ext cx="6387300" cy="92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PROJECT APPROACH</a:t>
            </a:r>
            <a:endParaRPr sz="24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REVERSE LOGISTICS</a:t>
            </a:r>
            <a:endParaRPr sz="16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2" name="Google Shape;262;p22"/>
          <p:cNvSpPr txBox="1"/>
          <p:nvPr/>
        </p:nvSpPr>
        <p:spPr>
          <a:xfrm>
            <a:off x="1005300" y="1776723"/>
            <a:ext cx="71334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Product demands in various locations will be forecasted before shipping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63" name="Google Shape;263;p22"/>
          <p:cNvPicPr preferRelativeResize="0"/>
          <p:nvPr/>
        </p:nvPicPr>
        <p:blipFill rotWithShape="1">
          <a:blip r:embed="rId3">
            <a:alphaModFix/>
          </a:blip>
          <a:srcRect t="12703" b="12086"/>
          <a:stretch/>
        </p:blipFill>
        <p:spPr>
          <a:xfrm>
            <a:off x="1422125" y="2305598"/>
            <a:ext cx="6299761" cy="194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Google Shape;268;p23"/>
          <p:cNvPicPr preferRelativeResize="0"/>
          <p:nvPr/>
        </p:nvPicPr>
        <p:blipFill rotWithShape="1">
          <a:blip r:embed="rId3">
            <a:alphaModFix/>
          </a:blip>
          <a:srcRect t="8967" r="18890" b="58354"/>
          <a:stretch/>
        </p:blipFill>
        <p:spPr>
          <a:xfrm>
            <a:off x="310925" y="2096475"/>
            <a:ext cx="8536899" cy="2291926"/>
          </a:xfrm>
          <a:prstGeom prst="rect">
            <a:avLst/>
          </a:prstGeom>
          <a:noFill/>
          <a:ln>
            <a:noFill/>
          </a:ln>
        </p:spPr>
      </p:pic>
      <p:sp>
        <p:nvSpPr>
          <p:cNvPr id="269" name="Google Shape;269;p23"/>
          <p:cNvSpPr txBox="1"/>
          <p:nvPr/>
        </p:nvSpPr>
        <p:spPr>
          <a:xfrm>
            <a:off x="1359175" y="906100"/>
            <a:ext cx="64404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DATASET</a:t>
            </a:r>
            <a:endParaRPr sz="24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ROUTING INFORMATION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/>
        </p:nvSpPr>
        <p:spPr>
          <a:xfrm>
            <a:off x="1359175" y="906100"/>
            <a:ext cx="64404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DATASET </a:t>
            </a:r>
            <a:endParaRPr sz="24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ORDER  INFORMATION</a:t>
            </a:r>
            <a:endParaRPr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75" name="Google Shape;275;p24"/>
          <p:cNvPicPr preferRelativeResize="0"/>
          <p:nvPr/>
        </p:nvPicPr>
        <p:blipFill rotWithShape="1">
          <a:blip r:embed="rId3">
            <a:alphaModFix/>
          </a:blip>
          <a:srcRect l="1290" t="11435" r="19027" b="63547"/>
          <a:stretch/>
        </p:blipFill>
        <p:spPr>
          <a:xfrm>
            <a:off x="564388" y="2007650"/>
            <a:ext cx="8029972" cy="1883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"/>
          <p:cNvSpPr txBox="1"/>
          <p:nvPr/>
        </p:nvSpPr>
        <p:spPr>
          <a:xfrm>
            <a:off x="1351800" y="363175"/>
            <a:ext cx="6440400" cy="9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CURRENT PROGRESS </a:t>
            </a:r>
            <a:endParaRPr sz="2400" b="1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REST API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E41458-6D08-6DAA-D496-905C92590A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9555" y="976589"/>
            <a:ext cx="4524890" cy="380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591560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208</Words>
  <Application>Microsoft Office PowerPoint</Application>
  <PresentationFormat>On-screen Show (16:9)</PresentationFormat>
  <Paragraphs>64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Lato</vt:lpstr>
      <vt:lpstr>Montserrat</vt:lpstr>
      <vt:lpstr>Arial</vt:lpstr>
      <vt:lpstr>Focus</vt:lpstr>
      <vt:lpstr>SMART INDIA HACKATHON 2022</vt:lpstr>
      <vt:lpstr>PowerPoint Presentation</vt:lpstr>
      <vt:lpstr>TEAM MEMBERS</vt:lpstr>
      <vt:lpstr>PROJECT OBJECTIVE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TECHNOLOGIES USED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INDIA HACKATHON 2022</dc:title>
  <cp:lastModifiedBy>Sairam Vaidya</cp:lastModifiedBy>
  <cp:revision>3</cp:revision>
  <dcterms:modified xsi:type="dcterms:W3CDTF">2022-08-18T09:24:06Z</dcterms:modified>
</cp:coreProperties>
</file>